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9" r:id="rId4"/>
  </p:sldMasterIdLst>
  <p:sldIdLst>
    <p:sldId id="256" r:id="rId5"/>
    <p:sldId id="260" r:id="rId6"/>
    <p:sldId id="257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689" y="3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k" userId="e796c5d2-f946-457b-9058-d2fa2e1db20f" providerId="ADAL" clId="{77E915F9-0F5F-4640-846A-301F9B0ED9C7}"/>
    <pc:docChg chg="modSld">
      <pc:chgData name="Nick" userId="e796c5d2-f946-457b-9058-d2fa2e1db20f" providerId="ADAL" clId="{77E915F9-0F5F-4640-846A-301F9B0ED9C7}" dt="2021-01-26T12:34:31.188" v="2" actId="20577"/>
      <pc:docMkLst>
        <pc:docMk/>
      </pc:docMkLst>
      <pc:sldChg chg="modSp mod">
        <pc:chgData name="Nick" userId="e796c5d2-f946-457b-9058-d2fa2e1db20f" providerId="ADAL" clId="{77E915F9-0F5F-4640-846A-301F9B0ED9C7}" dt="2021-01-26T12:34:31.188" v="2" actId="20577"/>
        <pc:sldMkLst>
          <pc:docMk/>
          <pc:sldMk cId="3916033532" sldId="260"/>
        </pc:sldMkLst>
        <pc:spChg chg="mod">
          <ac:chgData name="Nick" userId="e796c5d2-f946-457b-9058-d2fa2e1db20f" providerId="ADAL" clId="{77E915F9-0F5F-4640-846A-301F9B0ED9C7}" dt="2021-01-26T12:34:31.188" v="2" actId="20577"/>
          <ac:spMkLst>
            <pc:docMk/>
            <pc:sldMk cId="3916033532" sldId="260"/>
            <ac:spMk id="3" creationId="{8382C6ED-F509-4364-9181-303994C77DB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75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769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3159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004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6232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28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527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81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986" y="2203625"/>
            <a:ext cx="7219215" cy="16887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951" y="5690205"/>
            <a:ext cx="2158888" cy="1061346"/>
          </a:xfrm>
          <a:prstGeom prst="rect">
            <a:avLst/>
          </a:prstGeom>
        </p:spPr>
      </p:pic>
      <p:pic>
        <p:nvPicPr>
          <p:cNvPr id="17" name="Picture 16"/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08" y="5915608"/>
            <a:ext cx="1902408" cy="3700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7367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133" y="5693251"/>
            <a:ext cx="2158888" cy="10613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7147" y="5780185"/>
            <a:ext cx="4201053" cy="982732"/>
          </a:xfrm>
          <a:prstGeom prst="rect">
            <a:avLst/>
          </a:prstGeom>
        </p:spPr>
      </p:pic>
      <p:pic>
        <p:nvPicPr>
          <p:cNvPr id="9" name="Picture 8"/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485" y="6041362"/>
            <a:ext cx="1653400" cy="305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1538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054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524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24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1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541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572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7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90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martrenew.interreg-npa.eu/" TargetMode="External"/><Relationship Id="rId2" Type="http://schemas.openxmlformats.org/officeDocument/2006/relationships/hyperlink" Target="mailto:Nick.Timmons@lyit.i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ur01.safelinks.protection.outlook.com/?url=https%3A%2F%2Fwww.facebook.com%2FSMARTrenewNPA%2F&amp;data=04%7C01%7CMaria.Gallagher%40lyit.ie%7Cbf3a233b83004782d7b708d8bedb0f0e%7C69cf187cbec04e178b944edc6bbb7214%7C0%7C0%7C637469195348472658%7CUnknown%7CTWFpbGZsb3d8eyJWIjoiMC4wLjAwMDAiLCJQIjoiV2luMzIiLCJBTiI6Ik1haWwiLCJXVCI6Mn0%3D%7C1000&amp;sdata=A7uDy%2BpE%2BUEPseKYnJrEMGO6b8e%2B%2F9GU%2Fn6zYByZOIU%3D&amp;reserved=0" TargetMode="External"/><Relationship Id="rId5" Type="http://schemas.openxmlformats.org/officeDocument/2006/relationships/hyperlink" Target="https://eur01.safelinks.protection.outlook.com/?url=https%3A%2F%2Fwww.linkedin.com%2Fcompany%2Fsmartrenew-interreg-npa%2F&amp;data=04%7C01%7CMaria.Gallagher%40lyit.ie%7Cbf3a233b83004782d7b708d8bedb0f0e%7C69cf187cbec04e178b944edc6bbb7214%7C0%7C0%7C637469195348472658%7CUnknown%7CTWFpbGZsb3d8eyJWIjoiMC4wLjAwMDAiLCJQIjoiV2luMzIiLCJBTiI6Ik1haWwiLCJXVCI6Mn0%3D%7C1000&amp;sdata=H58Pg%2B%2B9%2BhccC%2BUGbZOrArzSwxTYA%2Bvj0FuEwNRBVZg%3D&amp;reserved=0" TargetMode="External"/><Relationship Id="rId4" Type="http://schemas.openxmlformats.org/officeDocument/2006/relationships/hyperlink" Target="https://twitter.com/SMARTrenewNP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3009" y="3698544"/>
            <a:ext cx="5745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NPA CLUSTERING CALL 2021</a:t>
            </a:r>
          </a:p>
        </p:txBody>
      </p:sp>
    </p:spTree>
    <p:extLst>
      <p:ext uri="{BB962C8B-B14F-4D97-AF65-F5344CB8AC3E}">
        <p14:creationId xmlns:p14="http://schemas.microsoft.com/office/powerpoint/2010/main" val="2873671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B05E3-9FF3-4EC8-B576-A8CA3C0D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project title: </a:t>
            </a:r>
            <a:r>
              <a:rPr lang="en-I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NPA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Renewable Energy Pilots Online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2C6ED-F509-4364-9181-303994C77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2400" b="1" dirty="0">
                <a:latin typeface="Arial" panose="020B0604020202020204" pitchFamily="34" charset="0"/>
                <a:cs typeface="Arial" panose="020B0604020202020204" pitchFamily="34" charset="0"/>
              </a:rPr>
              <a:t>NPA Priority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: 3. Fostering Energy-Secure Communities through promotion of Renewable Energy and Energy Efficiency</a:t>
            </a:r>
          </a:p>
          <a:p>
            <a:pPr marL="0" indent="0">
              <a:buNone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2400" b="1" dirty="0">
                <a:latin typeface="Arial" panose="020B0604020202020204" pitchFamily="34" charset="0"/>
                <a:cs typeface="Arial" panose="020B0604020202020204" pitchFamily="34" charset="0"/>
              </a:rPr>
              <a:t>Project Description:</a:t>
            </a:r>
          </a:p>
          <a:p>
            <a:r>
              <a:rPr lang="en-IE" sz="2400">
                <a:latin typeface="Arial" panose="020B0604020202020204" pitchFamily="34" charset="0"/>
                <a:cs typeface="Arial" panose="020B0604020202020204" pitchFamily="34" charset="0"/>
              </a:rPr>
              <a:t>An online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platform to access real time data and information from renewable energy pilots across Northern Periphery and Arctic Regions.</a:t>
            </a:r>
          </a:p>
        </p:txBody>
      </p:sp>
    </p:spTree>
    <p:extLst>
      <p:ext uri="{BB962C8B-B14F-4D97-AF65-F5344CB8AC3E}">
        <p14:creationId xmlns:p14="http://schemas.microsoft.com/office/powerpoint/2010/main" val="3916033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85530"/>
            <a:ext cx="8864231" cy="84814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br>
              <a:rPr lang="en-IE" sz="1500" b="1" dirty="0">
                <a:solidFill>
                  <a:srgbClr val="2C3C4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n-IE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420139" y="1296893"/>
            <a:ext cx="4631635" cy="40834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162" y="839885"/>
            <a:ext cx="9198403" cy="4431280"/>
          </a:xfrm>
        </p:spPr>
        <p:txBody>
          <a:bodyPr>
            <a:normAutofit fontScale="77500" lnSpcReduction="20000"/>
          </a:bodyPr>
          <a:lstStyle/>
          <a:p>
            <a:pPr marL="0" lvl="0" indent="0" defTabSz="449263">
              <a:buClr>
                <a:srgbClr val="5FCBEF"/>
              </a:buClr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altLang="en-US" sz="3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project </a:t>
            </a:r>
            <a:r>
              <a:rPr lang="en-IE" altLang="en-US" sz="34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SMARTrenew</a:t>
            </a:r>
            <a:r>
              <a:rPr lang="en-IE" altLang="en-US" sz="3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defTabSz="449263">
              <a:buClr>
                <a:srgbClr val="5FCBEF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sz="2800" dirty="0">
                <a:solidFill>
                  <a:srgbClr val="454545"/>
                </a:solidFill>
                <a:latin typeface="Open Sans"/>
              </a:rPr>
              <a:t>The </a:t>
            </a:r>
            <a:r>
              <a:rPr lang="en-IE" sz="2800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 of </a:t>
            </a:r>
            <a:r>
              <a:rPr lang="en-IE" sz="2800" dirty="0" err="1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SMARTrenew</a:t>
            </a:r>
            <a:r>
              <a:rPr lang="en-IE" sz="2800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which spans across 6 areas within the Northern Periphery and Arctic region, is to transfer renewable energy and smart storage solutions to dispersed regions of the NPA. </a:t>
            </a:r>
          </a:p>
          <a:p>
            <a:pPr defTabSz="449263">
              <a:buClr>
                <a:srgbClr val="5FCBEF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sz="2800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primary objective of </a:t>
            </a:r>
            <a:r>
              <a:rPr lang="en-IE" sz="2800" dirty="0" err="1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SMARTrenew</a:t>
            </a:r>
            <a:r>
              <a:rPr lang="en-IE" sz="2800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to utilise knowledge transfer from partners across the NPA region to improve efficiency and effectiveness of renewable energy sources and implement innovative and sustainable energy storage solutions. </a:t>
            </a:r>
          </a:p>
          <a:p>
            <a:pPr marL="0" lvl="0" indent="0" defTabSz="449263">
              <a:buClr>
                <a:srgbClr val="5FCBEF"/>
              </a:buClr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altLang="en-US" sz="3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</a:t>
            </a:r>
          </a:p>
          <a:p>
            <a:pPr defTabSz="449263">
              <a:buClr>
                <a:srgbClr val="5FCBEF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altLang="en-US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 Partner- Dr Nick Timmons, Principal Investigator,  </a:t>
            </a:r>
            <a:r>
              <a:rPr lang="en-IE" altLang="en-US" sz="2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WiSAR</a:t>
            </a:r>
            <a:r>
              <a:rPr lang="en-IE" altLang="en-US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Lab, Letterkenny Institute of Technology </a:t>
            </a:r>
            <a:r>
              <a:rPr lang="en-IE" altLang="en-US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Nick.Timmons@lyit.ie</a:t>
            </a:r>
            <a:endParaRPr lang="en-IE" altLang="en-US" sz="26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49263">
              <a:buClr>
                <a:srgbClr val="5FCBEF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altLang="en-US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https://smartrenew.interreg-npa.eu/</a:t>
            </a:r>
            <a:endParaRPr lang="en-IE" altLang="en-US" sz="26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2800" dirty="0">
                <a:solidFill>
                  <a:schemeClr val="accent1">
                    <a:lumMod val="75000"/>
                  </a:schemeClr>
                </a:solidFill>
                <a:latin typeface="inherit"/>
                <a:hlinkClick r:id="rId4"/>
              </a:rPr>
              <a:t>Twitter </a:t>
            </a:r>
            <a:r>
              <a:rPr lang="en-IE" sz="2400" dirty="0">
                <a:solidFill>
                  <a:schemeClr val="accent1">
                    <a:lumMod val="75000"/>
                  </a:schemeClr>
                </a:solidFill>
                <a:latin typeface="Open Sans"/>
              </a:rPr>
              <a:t> </a:t>
            </a:r>
            <a:r>
              <a:rPr lang="en-IE" sz="2800" dirty="0">
                <a:solidFill>
                  <a:schemeClr val="accent1">
                    <a:lumMod val="75000"/>
                  </a:schemeClr>
                </a:solidFill>
                <a:latin typeface="inherit"/>
                <a:hlinkClick r:id="rId5"/>
              </a:rPr>
              <a:t>LinkedIn </a:t>
            </a:r>
            <a:r>
              <a:rPr lang="en-IE" sz="2400" dirty="0">
                <a:solidFill>
                  <a:schemeClr val="accent1">
                    <a:lumMod val="75000"/>
                  </a:schemeClr>
                </a:solidFill>
                <a:latin typeface="Open Sans"/>
              </a:rPr>
              <a:t> </a:t>
            </a:r>
            <a:r>
              <a:rPr lang="en-IE" sz="2800" dirty="0">
                <a:solidFill>
                  <a:schemeClr val="accent1">
                    <a:lumMod val="75000"/>
                  </a:schemeClr>
                </a:solidFill>
                <a:latin typeface="inherit"/>
                <a:hlinkClick r:id="rId6"/>
              </a:rPr>
              <a:t>Facebook </a:t>
            </a:r>
            <a:endParaRPr lang="en-IE" altLang="en-US" sz="2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49263">
              <a:buClr>
                <a:srgbClr val="5FCBEF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endParaRPr lang="en-IE" altLang="en-US" sz="2600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783865" y="190431"/>
            <a:ext cx="60113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NPA CLUSTERING CALL 2021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8172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273262" y="818866"/>
            <a:ext cx="9225579" cy="437584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normAutofit fontScale="92500" lnSpcReduction="20000"/>
          </a:bodyPr>
          <a:lstStyle/>
          <a:p>
            <a:pPr marL="0" indent="0" defTabSz="449263" eaLnBrk="1" hangingPunct="1"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Clustering Priority</a:t>
            </a:r>
          </a:p>
          <a:p>
            <a:pPr defTabSz="449263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develop joint actions with projects addressing similar territorial challenges regarding energy efficiency, renewable energy adoption and good energy practices, to optimise knowledge transfer, monitoring and dissemination activities</a:t>
            </a:r>
          </a:p>
          <a:p>
            <a:pPr marL="0" lvl="0" indent="0" defTabSz="449263">
              <a:buClr>
                <a:srgbClr val="5FCBEF"/>
              </a:buClr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Clustering Objectives</a:t>
            </a:r>
          </a:p>
          <a:p>
            <a:pPr defTabSz="449263">
              <a:buClr>
                <a:srgbClr val="5FCBEF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Identifying projects with similar themes, territorial challenges and aims</a:t>
            </a:r>
          </a:p>
          <a:p>
            <a:pPr lvl="0" defTabSz="449263">
              <a:buClr>
                <a:srgbClr val="5FCBEF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Utilising project clusters to expand the </a:t>
            </a:r>
            <a:r>
              <a:rPr lang="en-IE" alt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SMARTrenew</a:t>
            </a:r>
            <a:r>
              <a:rPr lang="en-IE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interface using greater digital resources for a wider impact and reach among target audiences and ensure more effective implementation and results</a:t>
            </a:r>
          </a:p>
          <a:p>
            <a:pPr defTabSz="449263">
              <a:buClr>
                <a:srgbClr val="5FCBEF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r>
              <a:rPr lang="en-IE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 leverage existing knowledge and good practices across the NPA in the field of renewable energy </a:t>
            </a:r>
          </a:p>
          <a:p>
            <a:pPr defTabSz="449263">
              <a:buClr>
                <a:srgbClr val="5FCBEF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endParaRPr lang="en-IE" altLang="en-US" sz="24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49263">
              <a:buClr>
                <a:srgbClr val="5FCBEF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endParaRPr lang="en-IE" altLang="en-US" sz="24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449263"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endParaRPr lang="en-IE" altLang="en-US" sz="2100" dirty="0">
              <a:solidFill>
                <a:schemeClr val="bg2">
                  <a:lumMod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defTabSz="449263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endParaRPr lang="en-IE" alt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2738" indent="-312738" defTabSz="449263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endParaRPr lang="en-IE" alt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2738" indent="-312738" defTabSz="449263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endParaRPr lang="en-IE" altLang="en-US" sz="2800" dirty="0">
              <a:latin typeface="Garamond" panose="02020404030301010803" pitchFamily="18" charset="0"/>
            </a:endParaRPr>
          </a:p>
          <a:p>
            <a:pPr marL="312738" indent="-312738" defTabSz="449263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5138" algn="l"/>
                <a:tab pos="8532813" algn="l"/>
                <a:tab pos="8982075" algn="l"/>
              </a:tabLst>
            </a:pPr>
            <a:endParaRPr lang="en-IE" altLang="en-US" sz="2800" dirty="0">
              <a:latin typeface="Garamond" panose="02020404030301010803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73513" y="124454"/>
            <a:ext cx="10001552" cy="585229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IE" sz="32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NPA CLUSTERING CALL 2021</a:t>
            </a:r>
            <a:endParaRPr lang="en-IE" sz="32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23851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EE4C889F0F794C980EBB168A00737C" ma:contentTypeVersion="12" ma:contentTypeDescription="Create a new document." ma:contentTypeScope="" ma:versionID="13581563f0617dd9a94e55d357f151ef">
  <xsd:schema xmlns:xsd="http://www.w3.org/2001/XMLSchema" xmlns:xs="http://www.w3.org/2001/XMLSchema" xmlns:p="http://schemas.microsoft.com/office/2006/metadata/properties" xmlns:ns2="faff4d66-a198-4e73-b931-735ec9098e75" xmlns:ns3="059b99f5-45ff-43a8-9caa-20d0e4710f24" targetNamespace="http://schemas.microsoft.com/office/2006/metadata/properties" ma:root="true" ma:fieldsID="d0d3284e2168de479f4bf4a60576ee8f" ns2:_="" ns3:_="">
    <xsd:import namespace="faff4d66-a198-4e73-b931-735ec9098e75"/>
    <xsd:import namespace="059b99f5-45ff-43a8-9caa-20d0e4710f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f4d66-a198-4e73-b931-735ec9098e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b99f5-45ff-43a8-9caa-20d0e4710f2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54D588-FF26-4BA4-9034-086F4B72A0F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306D27-C049-4EE8-A8C5-55D83818F597}">
  <ds:schemaRefs>
    <ds:schemaRef ds:uri="faff4d66-a198-4e73-b931-735ec9098e75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059b99f5-45ff-43a8-9caa-20d0e4710f24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8B05262-CA74-4935-A151-E51D4D0A2C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ff4d66-a198-4e73-b931-735ec9098e75"/>
    <ds:schemaRef ds:uri="059b99f5-45ff-43a8-9caa-20d0e4710f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4564</TotalTime>
  <Words>259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Garamond</vt:lpstr>
      <vt:lpstr>inherit</vt:lpstr>
      <vt:lpstr>Open Sans</vt:lpstr>
      <vt:lpstr>Trebuchet MS</vt:lpstr>
      <vt:lpstr>Wingdings 3</vt:lpstr>
      <vt:lpstr>Facet</vt:lpstr>
      <vt:lpstr>PowerPoint Presentation</vt:lpstr>
      <vt:lpstr>project title: NPA Renewable Energy Pilots Online </vt:lpstr>
      <vt:lpstr> </vt:lpstr>
      <vt:lpstr>NPA CLUSTERING CALL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 Ní Fhíoruisce</dc:creator>
  <cp:lastModifiedBy>Nick Timmons</cp:lastModifiedBy>
  <cp:revision>96</cp:revision>
  <dcterms:created xsi:type="dcterms:W3CDTF">2019-03-26T14:49:43Z</dcterms:created>
  <dcterms:modified xsi:type="dcterms:W3CDTF">2021-01-26T12:38:03Z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0x0101001DEE4C889F0F794C980EBB168A00737C</vt:lpwstr>
  </property>
</Properties>
</file>